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7" r:id="rId1"/>
  </p:sldMasterIdLst>
  <p:notesMasterIdLst>
    <p:notesMasterId r:id="rId19"/>
  </p:notesMasterIdLst>
  <p:sldIdLst>
    <p:sldId id="309" r:id="rId2"/>
    <p:sldId id="307" r:id="rId3"/>
    <p:sldId id="308" r:id="rId4"/>
    <p:sldId id="306" r:id="rId5"/>
    <p:sldId id="300" r:id="rId6"/>
    <p:sldId id="282" r:id="rId7"/>
    <p:sldId id="291" r:id="rId8"/>
    <p:sldId id="261" r:id="rId9"/>
    <p:sldId id="286" r:id="rId10"/>
    <p:sldId id="273" r:id="rId11"/>
    <p:sldId id="267" r:id="rId12"/>
    <p:sldId id="278" r:id="rId13"/>
    <p:sldId id="285" r:id="rId14"/>
    <p:sldId id="292" r:id="rId15"/>
    <p:sldId id="296" r:id="rId16"/>
    <p:sldId id="303" r:id="rId17"/>
    <p:sldId id="310" r:id="rId18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99"/>
    <a:srgbClr val="993300"/>
    <a:srgbClr val="FF9900"/>
    <a:srgbClr val="FF3300"/>
    <a:srgbClr val="CC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6723" autoAdjust="0"/>
    <p:restoredTop sz="98446" autoAdjust="0"/>
  </p:normalViewPr>
  <p:slideViewPr>
    <p:cSldViewPr>
      <p:cViewPr varScale="1">
        <p:scale>
          <a:sx n="111" d="100"/>
          <a:sy n="111" d="100"/>
        </p:scale>
        <p:origin x="1236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 showFormatting="0">
    <p:cViewPr>
      <p:scale>
        <a:sx n="66" d="100"/>
        <a:sy n="66" d="100"/>
      </p:scale>
      <p:origin x="0" y="648"/>
    </p:cViewPr>
  </p:sorterViewPr>
  <p:notesViewPr>
    <p:cSldViewPr>
      <p:cViewPr varScale="1">
        <p:scale>
          <a:sx n="30" d="100"/>
          <a:sy n="30" d="100"/>
        </p:scale>
        <p:origin x="-1358" y="-77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C3555870-7360-4D57-8DD1-DD00BF302B19}" type="datetimeFigureOut">
              <a:rPr lang="ru-RU"/>
              <a:pPr>
                <a:defRPr/>
              </a:pPr>
              <a:t>11.04.2020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CBBE053-E90A-4384-A2C6-E8F28744EDAD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6" name="Rectangle 12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/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770934-0A52-4BC8-8375-23EA0B28DEA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61887815"/>
      </p:ext>
    </p:extLst>
  </p:cSld>
  <p:clrMapOvr>
    <a:masterClrMapping/>
  </p:clrMapOvr>
  <p:transition advClick="0" advTm="10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CB1B6B-76ED-49BB-BCA6-7802D508776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889256"/>
      </p:ext>
    </p:extLst>
  </p:cSld>
  <p:clrMapOvr>
    <a:masterClrMapping/>
  </p:clrMapOvr>
  <p:transition advClick="0" advTm="10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7EB2B2-3E4B-4467-88A9-D5B3481E62D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70631173"/>
      </p:ext>
    </p:extLst>
  </p:cSld>
  <p:clrMapOvr>
    <a:masterClrMapping/>
  </p:clrMapOvr>
  <p:transition advClick="0" advTm="10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E8D4D643-8E69-4859-B446-95DD50605BB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94403620"/>
      </p:ext>
    </p:extLst>
  </p:cSld>
  <p:clrMapOvr>
    <a:masterClrMapping/>
  </p:clrMapOvr>
  <p:transition advClick="0" advTm="10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6" name="Rectangle 8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970BFB-5D40-4CF2-B9D7-9B6420689FF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15791326"/>
      </p:ext>
    </p:extLst>
  </p:cSld>
  <p:clrMapOvr>
    <a:masterClrMapping/>
  </p:clrMapOvr>
  <p:transition advClick="0" advTm="10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9A58A50A-75C8-417F-9EFA-B2F0718572D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17085863"/>
      </p:ext>
    </p:extLst>
  </p:cSld>
  <p:clrMapOvr>
    <a:masterClrMapping/>
  </p:clrMapOvr>
  <p:transition advClick="0" advTm="10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89FE5A-C7BD-4635-BF6E-CE020A963F0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36325700"/>
      </p:ext>
    </p:extLst>
  </p:cSld>
  <p:clrMapOvr>
    <a:masterClrMapping/>
  </p:clrMapOvr>
  <p:transition advClick="0" advTm="10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73AFBD-B2F8-4E24-A0E1-4BC03819919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71132751"/>
      </p:ext>
    </p:extLst>
  </p:cSld>
  <p:clrMapOvr>
    <a:masterClrMapping/>
  </p:clrMapOvr>
  <p:transition advClick="0" advTm="10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ECA4B8-B88B-4D3F-8E71-A85BA23794A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33613940"/>
      </p:ext>
    </p:extLst>
  </p:cSld>
  <p:clrMapOvr>
    <a:masterClrMapping/>
  </p:clrMapOvr>
  <p:transition advClick="0" advTm="10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/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552254-2852-4EBC-BA5A-7F157C7CDF5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01161605"/>
      </p:ext>
    </p:extLst>
  </p:cSld>
  <p:clrMapOvr>
    <a:masterClrMapping/>
  </p:clrMapOvr>
  <p:transition advClick="0" advTm="10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Rectangle 9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 rtlCol="0"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/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1D951E-030D-4C56-8103-0E3436E72CE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78002077"/>
      </p:ext>
    </p:extLst>
  </p:cSld>
  <p:clrMapOvr>
    <a:masterClrMapping/>
  </p:clrMapOvr>
  <p:transition advClick="0" advTm="10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725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875" y="4371975"/>
            <a:ext cx="6511925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3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3000" y="731838"/>
            <a:ext cx="6400800" cy="347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7220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 b="1">
                <a:solidFill>
                  <a:srgbClr val="7F7F7F"/>
                </a:solidFill>
              </a:defRPr>
            </a:lvl1pPr>
          </a:lstStyle>
          <a:p>
            <a:fld id="{6BFBFED0-AF98-4D72-9D9C-E6919446F755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8" r:id="rId1"/>
    <p:sldLayoutId id="2147483910" r:id="rId2"/>
    <p:sldLayoutId id="2147483919" r:id="rId3"/>
    <p:sldLayoutId id="2147483911" r:id="rId4"/>
    <p:sldLayoutId id="2147483912" r:id="rId5"/>
    <p:sldLayoutId id="2147483913" r:id="rId6"/>
    <p:sldLayoutId id="2147483914" r:id="rId7"/>
    <p:sldLayoutId id="2147483915" r:id="rId8"/>
    <p:sldLayoutId id="2147483920" r:id="rId9"/>
    <p:sldLayoutId id="2147483916" r:id="rId10"/>
    <p:sldLayoutId id="2147483917" r:id="rId11"/>
  </p:sldLayoutIdLst>
  <p:transition advClick="0" advTm="10000"/>
  <p:timing>
    <p:tnLst>
      <p:par>
        <p:cTn id="1" dur="indefinite" restart="never" nodeType="tmRoot"/>
      </p:par>
    </p:tnLst>
  </p:timing>
  <p:txStyles>
    <p:titleStyle>
      <a:lvl1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2pPr>
      <a:lvl3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3pPr>
      <a:lvl4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4pPr>
      <a:lvl5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2200" kern="1200">
          <a:solidFill>
            <a:srgbClr val="404040"/>
          </a:solidFill>
          <a:latin typeface="+mn-lt"/>
          <a:ea typeface="+mn-ea"/>
          <a:cs typeface="+mn-cs"/>
        </a:defRPr>
      </a:lvl1pPr>
      <a:lvl2pPr marL="547688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2000" kern="1200">
          <a:solidFill>
            <a:srgbClr val="404040"/>
          </a:solidFill>
          <a:latin typeface="+mn-lt"/>
          <a:ea typeface="+mn-ea"/>
          <a:cs typeface="+mn-cs"/>
        </a:defRPr>
      </a:lvl2pPr>
      <a:lvl3pPr marL="822325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kern="1200">
          <a:solidFill>
            <a:srgbClr val="404040"/>
          </a:solidFill>
          <a:latin typeface="+mn-lt"/>
          <a:ea typeface="+mn-ea"/>
          <a:cs typeface="+mn-cs"/>
        </a:defRPr>
      </a:lvl3pPr>
      <a:lvl4pPr marL="1096963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1600" kern="1200">
          <a:solidFill>
            <a:srgbClr val="404040"/>
          </a:solidFill>
          <a:latin typeface="+mn-lt"/>
          <a:ea typeface="+mn-ea"/>
          <a:cs typeface="+mn-cs"/>
        </a:defRPr>
      </a:lvl4pPr>
      <a:lvl5pPr marL="1389063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 ?><Relationships xmlns="http://schemas.openxmlformats.org/package/2006/relationships"><Relationship Id="rId3" Target="../media/image18.jpeg" Type="http://schemas.openxmlformats.org/officeDocument/2006/relationships/image"/><Relationship Id="rId2" Target="../media/image17.jpeg" Type="http://schemas.openxmlformats.org/officeDocument/2006/relationships/image"/><Relationship Id="rId1" Target="../slideLayouts/slideLayout2.xml" Type="http://schemas.openxmlformats.org/officeDocument/2006/relationships/slideLayout"/><Relationship Id="rId4" Target="../media/image19.jpeg" Type="http://schemas.openxmlformats.org/officeDocument/2006/relationships/image"/></Relationships>
</file>

<file path=ppt/slides/_rels/slide11.xml.rels><?xml version="1.0" encoding="UTF-8" standalone="yes" ?><Relationships xmlns="http://schemas.openxmlformats.org/package/2006/relationships"><Relationship Id="rId3" Target="../media/image21.jpeg" Type="http://schemas.openxmlformats.org/officeDocument/2006/relationships/image"/><Relationship Id="rId2" Target="../media/image20.jpeg" Type="http://schemas.openxmlformats.org/officeDocument/2006/relationships/image"/><Relationship Id="rId1" Target="../slideLayouts/slideLayout4.xml" Type="http://schemas.openxmlformats.org/officeDocument/2006/relationships/slideLayout"/></Relationships>
</file>

<file path=ppt/slides/_rels/slide12.xml.rels><?xml version="1.0" encoding="UTF-8" standalone="yes" ?><Relationships xmlns="http://schemas.openxmlformats.org/package/2006/relationships"><Relationship Id="rId3" Target="../media/image23.jpeg" Type="http://schemas.openxmlformats.org/officeDocument/2006/relationships/image"/><Relationship Id="rId2" Target="../media/image22.jpeg" Type="http://schemas.openxmlformats.org/officeDocument/2006/relationships/image"/><Relationship Id="rId1" Target="../slideLayouts/slideLayout4.xml" Type="http://schemas.openxmlformats.org/officeDocument/2006/relationships/slideLayout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 ?><Relationships xmlns="http://schemas.openxmlformats.org/package/2006/relationships"><Relationship Id="rId3" Target="../media/image27.jpeg" Type="http://schemas.openxmlformats.org/officeDocument/2006/relationships/image"/><Relationship Id="rId2" Target="../media/image26.jpeg" Type="http://schemas.openxmlformats.org/officeDocument/2006/relationships/image"/><Relationship Id="rId1" Target="../slideLayouts/slideLayout4.xml" Type="http://schemas.openxmlformats.org/officeDocument/2006/relationships/slideLayout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 ?><Relationships xmlns="http://schemas.openxmlformats.org/package/2006/relationships"><Relationship Id="rId3" Target="../media/image4.jpeg" Type="http://schemas.openxmlformats.org/officeDocument/2006/relationships/image"/><Relationship Id="rId2" Target="../media/image3.jpeg" Type="http://schemas.openxmlformats.org/officeDocument/2006/relationships/image"/><Relationship Id="rId1" Target="../slideLayouts/slideLayout4.xml" Type="http://schemas.openxmlformats.org/officeDocument/2006/relationships/slideLayout"/><Relationship Id="rId4" Target="../media/image5.jpeg" Type="http://schemas.openxmlformats.org/officeDocument/2006/relationships/image"/></Relationships>
</file>

<file path=ppt/slides/_rels/slide4.xml.rels><?xml version="1.0" encoding="UTF-8" standalone="yes" ?><Relationships xmlns="http://schemas.openxmlformats.org/package/2006/relationships"><Relationship Id="rId3" Target="../media/image7.jpeg" Type="http://schemas.openxmlformats.org/officeDocument/2006/relationships/image"/><Relationship Id="rId2" Target="../media/image6.jpeg" Type="http://schemas.openxmlformats.org/officeDocument/2006/relationships/image"/><Relationship Id="rId1" Target="../slideLayouts/slideLayout4.xml" Type="http://schemas.openxmlformats.org/officeDocument/2006/relationships/slideLayout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 ?><Relationships xmlns="http://schemas.openxmlformats.org/package/2006/relationships"><Relationship Id="rId3" Target="../media/image10.jpeg" Type="http://schemas.openxmlformats.org/officeDocument/2006/relationships/image"/><Relationship Id="rId2" Target="../media/image9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7.xml.rels><?xml version="1.0" encoding="UTF-8" standalone="yes" ?><Relationships xmlns="http://schemas.openxmlformats.org/package/2006/relationships"><Relationship Id="rId3" Target="../media/image12.jpeg" Type="http://schemas.openxmlformats.org/officeDocument/2006/relationships/image"/><Relationship Id="rId2" Target="../media/image11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8.xml.rels><?xml version="1.0" encoding="UTF-8" standalone="yes" ?><Relationships xmlns="http://schemas.openxmlformats.org/package/2006/relationships"><Relationship Id="rId3" Target="../media/image14.jpeg" Type="http://schemas.openxmlformats.org/officeDocument/2006/relationships/image"/><Relationship Id="rId2" Target="../media/image13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533400"/>
            <a:ext cx="6934200" cy="1143000"/>
          </a:xfrm>
          <a:solidFill>
            <a:schemeClr val="bg2">
              <a:lumMod val="90000"/>
            </a:schemeClr>
          </a:solidFill>
        </p:spPr>
        <p:txBody>
          <a:bodyPr/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anose="02040502050405020303" pitchFamily="18" charset="0"/>
              <a:buNone/>
              <a:defRPr/>
            </a:pPr>
            <a:r>
              <a:rPr lang="ru-RU" sz="6000" b="0" i="1" dirty="0">
                <a:solidFill>
                  <a:srgbClr val="C00000"/>
                </a:solidFill>
                <a:cs typeface="Arial" pitchFamily="34" charset="0"/>
              </a:rPr>
              <a:t>Театр в музее</a:t>
            </a:r>
            <a:r>
              <a:rPr lang="ru-RU" sz="2000" b="0" i="1" dirty="0">
                <a:solidFill>
                  <a:srgbClr val="C00000"/>
                </a:solidFill>
                <a:cs typeface="Arial" pitchFamily="34" charset="0"/>
              </a:rPr>
              <a:t/>
            </a:r>
            <a:br>
              <a:rPr lang="ru-RU" sz="2000" b="0" i="1" dirty="0">
                <a:solidFill>
                  <a:srgbClr val="C00000"/>
                </a:solidFill>
                <a:cs typeface="Arial" pitchFamily="34" charset="0"/>
              </a:rPr>
            </a:br>
            <a:r>
              <a:rPr lang="ru-RU" sz="1000" b="0" i="1" dirty="0" smtClean="0">
                <a:solidFill>
                  <a:srgbClr val="C00000"/>
                </a:solidFill>
                <a:cs typeface="Arial" pitchFamily="34" charset="0"/>
              </a:rPr>
              <a:t/>
            </a:r>
            <a:br>
              <a:rPr lang="ru-RU" sz="1000" b="0" i="1" dirty="0" smtClean="0">
                <a:solidFill>
                  <a:srgbClr val="C00000"/>
                </a:solidFill>
                <a:cs typeface="Arial" pitchFamily="34" charset="0"/>
              </a:rPr>
            </a:br>
            <a:r>
              <a:rPr lang="ru-RU" sz="1000" b="0" i="1" dirty="0">
                <a:solidFill>
                  <a:srgbClr val="C00000"/>
                </a:solidFill>
                <a:cs typeface="Arial" pitchFamily="34" charset="0"/>
              </a:rPr>
              <a:t/>
            </a:r>
            <a:br>
              <a:rPr lang="ru-RU" sz="1000" b="0" i="1" dirty="0">
                <a:solidFill>
                  <a:srgbClr val="C00000"/>
                </a:solidFill>
                <a:cs typeface="Arial" pitchFamily="34" charset="0"/>
              </a:rPr>
            </a:br>
            <a:r>
              <a:rPr lang="ru-RU" sz="1000" b="0" i="1" dirty="0" smtClean="0">
                <a:solidFill>
                  <a:srgbClr val="C00000"/>
                </a:solidFill>
                <a:cs typeface="Arial" pitchFamily="34" charset="0"/>
              </a:rPr>
              <a:t/>
            </a:r>
            <a:br>
              <a:rPr lang="ru-RU" sz="1000" b="0" i="1" dirty="0" smtClean="0">
                <a:solidFill>
                  <a:srgbClr val="C00000"/>
                </a:solidFill>
                <a:cs typeface="Arial" pitchFamily="34" charset="0"/>
              </a:rPr>
            </a:br>
            <a:r>
              <a:rPr lang="ru-RU" sz="1000" b="0" i="1" dirty="0">
                <a:solidFill>
                  <a:srgbClr val="C00000"/>
                </a:solidFill>
                <a:cs typeface="Arial" pitchFamily="34" charset="0"/>
              </a:rPr>
              <a:t/>
            </a:r>
            <a:br>
              <a:rPr lang="ru-RU" sz="1000" b="0" i="1" dirty="0">
                <a:solidFill>
                  <a:srgbClr val="C00000"/>
                </a:solidFill>
                <a:cs typeface="Arial" pitchFamily="34" charset="0"/>
              </a:rPr>
            </a:br>
            <a:r>
              <a:rPr lang="ru-RU" sz="1000" b="0" i="1" dirty="0" smtClean="0">
                <a:solidFill>
                  <a:srgbClr val="C00000"/>
                </a:solidFill>
                <a:cs typeface="Arial" pitchFamily="34" charset="0"/>
              </a:rPr>
              <a:t/>
            </a:r>
            <a:br>
              <a:rPr lang="ru-RU" sz="1000" b="0" i="1" dirty="0" smtClean="0">
                <a:solidFill>
                  <a:srgbClr val="C00000"/>
                </a:solidFill>
                <a:cs typeface="Arial" pitchFamily="34" charset="0"/>
              </a:rPr>
            </a:br>
            <a:r>
              <a:rPr lang="ru-RU" sz="6000" dirty="0" smtClean="0">
                <a:solidFill>
                  <a:srgbClr val="7030A0"/>
                </a:solidFill>
                <a:cs typeface="Arial" pitchFamily="34" charset="0"/>
              </a:rPr>
              <a:t>«</a:t>
            </a:r>
            <a:r>
              <a:rPr lang="ru-RU" sz="6000" dirty="0">
                <a:solidFill>
                  <a:srgbClr val="7030A0"/>
                </a:solidFill>
                <a:cs typeface="Arial" pitchFamily="34" charset="0"/>
              </a:rPr>
              <a:t>По соседству мы живём»</a:t>
            </a:r>
            <a:br>
              <a:rPr lang="ru-RU" sz="6000" dirty="0">
                <a:solidFill>
                  <a:srgbClr val="7030A0"/>
                </a:solidFill>
                <a:cs typeface="Arial" pitchFamily="34" charset="0"/>
              </a:rPr>
            </a:br>
            <a:r>
              <a:rPr lang="ru-RU" sz="8000" dirty="0" smtClean="0">
                <a:solidFill>
                  <a:srgbClr val="00B0F0"/>
                </a:solidFill>
                <a:cs typeface="Arial" pitchFamily="34" charset="0"/>
              </a:rPr>
              <a:t/>
            </a:r>
            <a:br>
              <a:rPr lang="ru-RU" sz="8000" dirty="0" smtClean="0">
                <a:solidFill>
                  <a:srgbClr val="00B0F0"/>
                </a:solidFill>
                <a:cs typeface="Arial" pitchFamily="34" charset="0"/>
              </a:rPr>
            </a:br>
            <a:r>
              <a:rPr lang="ru-RU" sz="8000" dirty="0" smtClean="0">
                <a:solidFill>
                  <a:srgbClr val="00B0F0"/>
                </a:solidFill>
                <a:cs typeface="Arial" pitchFamily="34" charset="0"/>
              </a:rPr>
              <a:t/>
            </a:r>
            <a:br>
              <a:rPr lang="ru-RU" sz="8000" dirty="0" smtClean="0">
                <a:solidFill>
                  <a:srgbClr val="00B0F0"/>
                </a:solidFill>
                <a:cs typeface="Arial" pitchFamily="34" charset="0"/>
              </a:rPr>
            </a:br>
            <a:endParaRPr lang="ru-RU" sz="8000" dirty="0">
              <a:solidFill>
                <a:srgbClr val="00B0F0"/>
              </a:solidFill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95300" y="5184775"/>
            <a:ext cx="8229600" cy="1431925"/>
          </a:xfrm>
          <a:solidFill>
            <a:schemeClr val="accent5">
              <a:lumMod val="60000"/>
              <a:lumOff val="40000"/>
            </a:schemeClr>
          </a:solidFill>
          <a:ln>
            <a:solidFill>
              <a:srgbClr val="993300"/>
            </a:solidFill>
          </a:ln>
        </p:spPr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 pitchFamily="18" charset="2"/>
              <a:buNone/>
              <a:defRPr/>
            </a:pPr>
            <a:r>
              <a:rPr lang="ru-RU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 пьесе  С. </a:t>
            </a:r>
            <a:r>
              <a:rPr lang="ru-RU" sz="40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Лобозерова</a:t>
            </a:r>
            <a:endParaRPr lang="ru-RU" sz="40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90600" y="3952090"/>
            <a:ext cx="7239000" cy="1938992"/>
          </a:xfrm>
          <a:prstGeom prst="rect">
            <a:avLst/>
          </a:prstGeom>
          <a:noFill/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algn="ctr">
              <a:defRPr/>
            </a:pPr>
            <a:endParaRPr lang="ru-RU" sz="60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  <a:p>
            <a:pPr algn="ctr">
              <a:defRPr/>
            </a:pPr>
            <a:r>
              <a:rPr lang="ru-RU" sz="60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Arial" charset="0"/>
              </a:rPr>
              <a:t> </a:t>
            </a: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76200"/>
            <a:ext cx="8382000" cy="685800"/>
          </a:xfrm>
          <a:ln>
            <a:solidFill>
              <a:srgbClr val="FF3300"/>
            </a:solidFill>
          </a:ln>
        </p:spPr>
        <p:txBody>
          <a:bodyPr/>
          <a:lstStyle/>
          <a:p>
            <a:pPr marL="320040" indent="-320040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Встретили корреспондента настороженно: вдруг землю </a:t>
            </a:r>
            <a:br>
              <a:rPr lang="ru-RU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огороде будет </a:t>
            </a:r>
            <a:br>
              <a:rPr lang="ru-RU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перемеривать?!</a:t>
            </a:r>
            <a:endParaRPr lang="ru-RU" sz="28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339" name="Picture 6" descr="D:\Документы Музея\Новый год 2010\S730489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-9448800"/>
            <a:ext cx="9599613" cy="7199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6" descr="G:\Фото\Театр. Разное\Театр. По соседству...2012\DSCN08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066800"/>
            <a:ext cx="4675188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1" name="Объект 2"/>
          <p:cNvSpPr>
            <a:spLocks noGrp="1"/>
          </p:cNvSpPr>
          <p:nvPr>
            <p:ph sz="quarter" idx="13"/>
          </p:nvPr>
        </p:nvSpPr>
        <p:spPr>
          <a:xfrm flipV="1">
            <a:off x="5791200" y="3295650"/>
            <a:ext cx="2971800" cy="46038"/>
          </a:xfrm>
        </p:spPr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14342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238500"/>
            <a:ext cx="4481513" cy="3360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89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3276600" cy="2590800"/>
          </a:xfrm>
        </p:spPr>
        <p:txBody>
          <a:bodyPr/>
          <a:lstStyle/>
          <a:p>
            <a:pPr marL="320040" indent="-320040" algn="l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sz="3200" dirty="0" smtClean="0"/>
              <a:t>У Лизки своя цель: вывести стариков на чистую воду</a:t>
            </a:r>
            <a:endParaRPr lang="ru-RU" sz="3200" dirty="0"/>
          </a:p>
        </p:txBody>
      </p:sp>
      <p:pic>
        <p:nvPicPr>
          <p:cNvPr id="15363" name="Picture 5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541713" y="304800"/>
            <a:ext cx="5287962" cy="3962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364" name="Объект 3"/>
          <p:cNvSpPr>
            <a:spLocks noGrp="1"/>
          </p:cNvSpPr>
          <p:nvPr>
            <p:ph sz="quarter" idx="13"/>
          </p:nvPr>
        </p:nvSpPr>
        <p:spPr>
          <a:xfrm>
            <a:off x="825500" y="3062288"/>
            <a:ext cx="3348038" cy="3473450"/>
          </a:xfrm>
        </p:spPr>
        <p:txBody>
          <a:bodyPr/>
          <a:lstStyle/>
          <a:p>
            <a:endParaRPr lang="ru-RU" altLang="ru-RU" smtClean="0"/>
          </a:p>
        </p:txBody>
      </p:sp>
      <p:pic>
        <p:nvPicPr>
          <p:cNvPr id="15365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971800"/>
            <a:ext cx="4389438" cy="365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WordArt 4"/>
          <p:cNvSpPr>
            <a:spLocks noChangeArrowheads="1" noChangeShapeType="1" noTextEdit="1"/>
          </p:cNvSpPr>
          <p:nvPr/>
        </p:nvSpPr>
        <p:spPr bwMode="auto">
          <a:xfrm>
            <a:off x="685800" y="0"/>
            <a:ext cx="7620000" cy="1143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kern="10">
              <a:ln w="9525">
                <a:solidFill>
                  <a:schemeClr val="tx1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FFFF00"/>
                  </a:gs>
                  <a:gs pos="100000">
                    <a:srgbClr val="FF9933"/>
                  </a:gs>
                </a:gsLst>
                <a:path path="rect">
                  <a:fillToRect l="50000" t="50000" r="50000" b="50000"/>
                </a:path>
              </a:gra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" y="152400"/>
            <a:ext cx="5105400" cy="3124200"/>
          </a:xfrm>
        </p:spPr>
        <p:txBody>
          <a:bodyPr>
            <a:normAutofit fontScale="90000"/>
          </a:bodyPr>
          <a:lstStyle/>
          <a:p>
            <a:pPr marL="320040" indent="-320040" algn="l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sz="2800" dirty="0" smtClean="0">
                <a:solidFill>
                  <a:srgbClr val="002060"/>
                </a:solidFill>
              </a:rPr>
              <a:t>Оказывается Владимир пишет книгу об истории края и собирает материал…</a:t>
            </a:r>
            <a:br>
              <a:rPr lang="ru-RU" sz="2800" dirty="0" smtClean="0">
                <a:solidFill>
                  <a:srgbClr val="002060"/>
                </a:solidFill>
              </a:rPr>
            </a:br>
            <a:r>
              <a:rPr lang="ru-RU" sz="2800" dirty="0" smtClean="0">
                <a:solidFill>
                  <a:srgbClr val="002060"/>
                </a:solidFill>
              </a:rPr>
              <a:t>А какой у стариков-то материал? Занавески старые или ситчик в сундуке завалялся…</a:t>
            </a:r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16388" name="Picture 8" descr="G:\Фото\Театр. Разное\Театр. По соседству...2012\DSCN0810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8" r="2" b="24490"/>
          <a:stretch>
            <a:fillRect/>
          </a:stretch>
        </p:blipFill>
        <p:spPr>
          <a:xfrm>
            <a:off x="304800" y="3124200"/>
            <a:ext cx="4665663" cy="3535363"/>
          </a:xfrm>
          <a:noFill/>
        </p:spPr>
      </p:pic>
      <p:pic>
        <p:nvPicPr>
          <p:cNvPr id="16389" name="Picture 9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39" r="4689"/>
          <a:stretch>
            <a:fillRect/>
          </a:stretch>
        </p:blipFill>
        <p:spPr>
          <a:xfrm>
            <a:off x="5111750" y="228600"/>
            <a:ext cx="3803650" cy="4648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6201"/>
            <a:ext cx="9067800" cy="838200"/>
          </a:xfrm>
        </p:spPr>
        <p:txBody>
          <a:bodyPr/>
          <a:lstStyle/>
          <a:p>
            <a:pPr marL="320040" indent="-320040" algn="l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sz="2800" dirty="0" smtClean="0">
                <a:solidFill>
                  <a:srgbClr val="002060"/>
                </a:solidFill>
              </a:rPr>
              <a:t>На помощь приходит сын  Фёдор (А. Соколов)…</a:t>
            </a:r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17411" name="Picture 6" descr="G:\Фото\Театр. Разное\Театр. По соседству...2012\DSCN0814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16"/>
          <a:stretch>
            <a:fillRect/>
          </a:stretch>
        </p:blipFill>
        <p:spPr>
          <a:xfrm>
            <a:off x="457200" y="2895600"/>
            <a:ext cx="4764088" cy="3805238"/>
          </a:xfrm>
          <a:noFill/>
        </p:spPr>
      </p:pic>
      <p:pic>
        <p:nvPicPr>
          <p:cNvPr id="17412" name="Picture 7" descr="G:\Фото\Театр. Разное\Театр. По соседству...2012\DSCN0813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90"/>
          <a:stretch>
            <a:fillRect/>
          </a:stretch>
        </p:blipFill>
        <p:spPr>
          <a:xfrm>
            <a:off x="4416425" y="838200"/>
            <a:ext cx="4492625" cy="3886200"/>
          </a:xfrm>
          <a:noFill/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" y="152401"/>
            <a:ext cx="3968646" cy="3352799"/>
          </a:xfrm>
        </p:spPr>
        <p:txBody>
          <a:bodyPr/>
          <a:lstStyle/>
          <a:p>
            <a:pPr marL="320040" indent="-320040" algn="l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sz="2800" dirty="0" smtClean="0">
                <a:solidFill>
                  <a:srgbClr val="0070C0"/>
                </a:solidFill>
              </a:rPr>
              <a:t>Причина раздора – отношения между сыном Фёдора и дочерью Елизаветы</a:t>
            </a:r>
            <a:endParaRPr lang="ru-RU" sz="2800" dirty="0">
              <a:solidFill>
                <a:srgbClr val="0070C0"/>
              </a:solidFill>
            </a:endParaRPr>
          </a:p>
        </p:txBody>
      </p:sp>
      <p:pic>
        <p:nvPicPr>
          <p:cNvPr id="18435" name="Picture 5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891" b="27391"/>
          <a:stretch>
            <a:fillRect/>
          </a:stretch>
        </p:blipFill>
        <p:spPr>
          <a:xfrm>
            <a:off x="304800" y="3505200"/>
            <a:ext cx="4711700" cy="30241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6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13" t="7175" r="3641" b="26180"/>
          <a:stretch>
            <a:fillRect/>
          </a:stretch>
        </p:blipFill>
        <p:spPr bwMode="auto">
          <a:xfrm>
            <a:off x="4114800" y="533400"/>
            <a:ext cx="4873625" cy="358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" y="152400"/>
            <a:ext cx="4267200" cy="3124200"/>
          </a:xfrm>
        </p:spPr>
        <p:txBody>
          <a:bodyPr/>
          <a:lstStyle/>
          <a:p>
            <a:pPr marL="320040" indent="-320040" algn="l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sz="2800" dirty="0" smtClean="0">
                <a:solidFill>
                  <a:srgbClr val="0070C0"/>
                </a:solidFill>
              </a:rPr>
              <a:t>- А мы вот что, Василий, сделаем: к Григорию пойдём, к племяннику, он грамотный, он чего и присоветует…</a:t>
            </a:r>
            <a:endParaRPr lang="ru-RU" sz="2800" dirty="0">
              <a:solidFill>
                <a:srgbClr val="0070C0"/>
              </a:solidFill>
            </a:endParaRPr>
          </a:p>
        </p:txBody>
      </p:sp>
      <p:pic>
        <p:nvPicPr>
          <p:cNvPr id="19459" name="Picture 5" descr="G:\Фото\Театр. Разное\Театр. По соседству...2012\DSCN0843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88" t="15392" r="23694" b="25409"/>
          <a:stretch>
            <a:fillRect/>
          </a:stretch>
        </p:blipFill>
        <p:spPr>
          <a:xfrm>
            <a:off x="4343400" y="304800"/>
            <a:ext cx="4706938" cy="4343400"/>
          </a:xfrm>
          <a:noFill/>
        </p:spPr>
      </p:pic>
      <p:pic>
        <p:nvPicPr>
          <p:cNvPr id="19460" name="Picture 7" descr="G:\Фото\Театр. Разное\Театр. По соседству...2012\DSCN0842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6" t="15250" r="28511" b="30101"/>
          <a:stretch>
            <a:fillRect/>
          </a:stretch>
        </p:blipFill>
        <p:spPr>
          <a:xfrm>
            <a:off x="152400" y="3273425"/>
            <a:ext cx="5105400" cy="3343275"/>
          </a:xfrm>
          <a:noFill/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810000"/>
            <a:ext cx="3657599" cy="2743200"/>
          </a:xfrm>
        </p:spPr>
        <p:txBody>
          <a:bodyPr/>
          <a:lstStyle/>
          <a:p>
            <a:pPr marL="320040" indent="-320040" algn="just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sz="2800" dirty="0" smtClean="0"/>
              <a:t>Через год в музее был показан второй акт… Но это уже другая история…</a:t>
            </a:r>
            <a:endParaRPr lang="ru-RU" sz="2800" dirty="0"/>
          </a:p>
        </p:txBody>
      </p:sp>
      <p:sp>
        <p:nvSpPr>
          <p:cNvPr id="43012" name="Объект 2"/>
          <p:cNvSpPr>
            <a:spLocks noGrp="1"/>
          </p:cNvSpPr>
          <p:nvPr>
            <p:ph sz="quarter" idx="14"/>
          </p:nvPr>
        </p:nvSpPr>
        <p:spPr>
          <a:xfrm>
            <a:off x="7315200" y="5867400"/>
            <a:ext cx="384175" cy="258763"/>
          </a:xfrm>
        </p:spPr>
        <p:txBody>
          <a:bodyPr rtlCol="0">
            <a:normAutofit fontScale="55000" lnSpcReduction="20000"/>
          </a:bodyPr>
          <a:lstStyle/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ru-RU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556" name="Объект 2"/>
          <p:cNvSpPr>
            <a:spLocks noGrp="1"/>
          </p:cNvSpPr>
          <p:nvPr>
            <p:ph sz="quarter" idx="13"/>
          </p:nvPr>
        </p:nvSpPr>
        <p:spPr>
          <a:xfrm>
            <a:off x="4495800" y="304800"/>
            <a:ext cx="4475163" cy="2438400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Первый акт закончился под смех и бурные аплодисменты зрителей.</a:t>
            </a:r>
          </a:p>
        </p:txBody>
      </p:sp>
      <p:pic>
        <p:nvPicPr>
          <p:cNvPr id="20485" name="Picture 5" descr="G:\Фото\Театр. Разное\Театр. По соседству...2012\DSCN084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2743200"/>
            <a:ext cx="5237163" cy="392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6" name="Picture 6" descr="G:\Фото\Театр. Разное\Театр. По соседству...2012\DSCN084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42672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875" y="990600"/>
            <a:ext cx="6511925" cy="388620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соседству мы живём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2015 год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i="1" dirty="0" smtClean="0">
                <a:latin typeface="Times New Roman" pitchFamily="18" charset="0"/>
                <a:cs typeface="Times New Roman" pitchFamily="18" charset="0"/>
              </a:rPr>
              <a:t>Красноармейский </a:t>
            </a:r>
            <a:r>
              <a:rPr lang="ru-RU" altLang="ru-RU" sz="2800" i="1" dirty="0">
                <a:latin typeface="Times New Roman" pitchFamily="18" charset="0"/>
                <a:cs typeface="Times New Roman" pitchFamily="18" charset="0"/>
              </a:rPr>
              <a:t>Народный театр,</a:t>
            </a:r>
            <a:br>
              <a:rPr lang="ru-RU" altLang="ru-RU" sz="2800" i="1" dirty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800" i="1" dirty="0">
                <a:latin typeface="Times New Roman" pitchFamily="18" charset="0"/>
                <a:cs typeface="Times New Roman" pitchFamily="18" charset="0"/>
              </a:rPr>
              <a:t>Красноармейский краеведческий музей им. В.К. </a:t>
            </a:r>
            <a:r>
              <a:rPr lang="ru-RU" altLang="ru-RU" sz="2800" i="1" dirty="0" smtClean="0">
                <a:latin typeface="Times New Roman" pitchFamily="18" charset="0"/>
                <a:cs typeface="Times New Roman" pitchFamily="18" charset="0"/>
              </a:rPr>
              <a:t>Егорова</a:t>
            </a:r>
            <a:br>
              <a:rPr lang="ru-RU" altLang="ru-RU" sz="2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8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2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800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altLang="ru-RU" sz="2800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2800" i="1" dirty="0">
                <a:latin typeface="Times New Roman" pitchFamily="18" charset="0"/>
                <a:cs typeface="Times New Roman" pitchFamily="18" charset="0"/>
              </a:rPr>
            </a:br>
            <a:endParaRPr lang="ru-RU" sz="2800" dirty="0"/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" y="152400"/>
            <a:ext cx="8839200" cy="2895600"/>
          </a:xfrm>
        </p:spPr>
        <p:txBody>
          <a:bodyPr/>
          <a:lstStyle/>
          <a:p>
            <a:pPr marL="320040" indent="-320040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sz="3200" dirty="0">
                <a:effectLst/>
              </a:rPr>
              <a:t>2014 г. </a:t>
            </a:r>
            <a:r>
              <a:rPr lang="ru-RU" sz="3200" dirty="0" err="1" smtClean="0">
                <a:effectLst/>
              </a:rPr>
              <a:t>С.Лобозеров</a:t>
            </a:r>
            <a:r>
              <a:rPr lang="ru-RU" sz="3200" dirty="0" smtClean="0">
                <a:effectLst/>
              </a:rPr>
              <a:t>  </a:t>
            </a:r>
            <a:r>
              <a:rPr lang="ru-RU" sz="3200" dirty="0">
                <a:effectLst/>
              </a:rPr>
              <a:t>"По соседству мы </a:t>
            </a:r>
            <a:r>
              <a:rPr lang="ru-RU" sz="3200" dirty="0" smtClean="0">
                <a:effectLst/>
              </a:rPr>
              <a:t>живем«,   </a:t>
            </a:r>
            <a:r>
              <a:rPr lang="ru-RU" sz="3200" dirty="0">
                <a:effectLst/>
              </a:rPr>
              <a:t>режиссер </a:t>
            </a:r>
            <a:r>
              <a:rPr lang="ru-RU" sz="3200" dirty="0" smtClean="0">
                <a:effectLst/>
              </a:rPr>
              <a:t>заслуженный работник культуры РФ </a:t>
            </a:r>
            <a:r>
              <a:rPr lang="ru-RU" sz="3200" dirty="0" err="1" smtClean="0">
                <a:effectLst/>
              </a:rPr>
              <a:t>Н.Кириченко</a:t>
            </a:r>
            <a:r>
              <a:rPr lang="ru-RU" sz="3200" dirty="0" smtClean="0">
                <a:effectLst/>
              </a:rPr>
              <a:t>.</a:t>
            </a:r>
            <a:br>
              <a:rPr lang="ru-RU" sz="3200" dirty="0" smtClean="0">
                <a:effectLst/>
              </a:rPr>
            </a:br>
            <a:r>
              <a:rPr lang="ru-RU" sz="3200" dirty="0" smtClean="0">
                <a:effectLst/>
              </a:rPr>
              <a:t/>
            </a:r>
            <a:br>
              <a:rPr lang="ru-RU" sz="3200" dirty="0" smtClean="0">
                <a:effectLst/>
              </a:rPr>
            </a:br>
            <a:r>
              <a:rPr lang="ru-RU" sz="3200" dirty="0" smtClean="0">
                <a:effectLst/>
              </a:rPr>
              <a:t>             Вначале была</a:t>
            </a:r>
            <a:br>
              <a:rPr lang="ru-RU" sz="3200" dirty="0" smtClean="0">
                <a:effectLst/>
              </a:rPr>
            </a:br>
            <a:r>
              <a:rPr lang="ru-RU" sz="3200" dirty="0" smtClean="0">
                <a:effectLst/>
              </a:rPr>
              <a:t> премьера </a:t>
            </a:r>
            <a:br>
              <a:rPr lang="ru-RU" sz="3200" dirty="0" smtClean="0">
                <a:effectLst/>
              </a:rPr>
            </a:br>
            <a:r>
              <a:rPr lang="ru-RU" sz="3200" dirty="0" smtClean="0">
                <a:effectLst/>
              </a:rPr>
              <a:t>только</a:t>
            </a:r>
            <a:br>
              <a:rPr lang="ru-RU" sz="3200" dirty="0" smtClean="0">
                <a:effectLst/>
              </a:rPr>
            </a:br>
            <a:r>
              <a:rPr lang="ru-RU" sz="3200" dirty="0" smtClean="0">
                <a:effectLst/>
              </a:rPr>
              <a:t>первого акта.</a:t>
            </a:r>
            <a:r>
              <a:rPr lang="ru-RU" sz="3200" dirty="0">
                <a:effectLst/>
              </a:rPr>
              <a:t/>
            </a:r>
            <a:br>
              <a:rPr lang="ru-RU" sz="3200" dirty="0">
                <a:effectLst/>
              </a:rPr>
            </a:br>
            <a:endParaRPr lang="ru-RU" sz="3200" dirty="0">
              <a:solidFill>
                <a:srgbClr val="7030A0"/>
              </a:solidFill>
            </a:endParaRPr>
          </a:p>
        </p:txBody>
      </p:sp>
      <p:sp>
        <p:nvSpPr>
          <p:cNvPr id="11268" name="Объект 2"/>
          <p:cNvSpPr>
            <a:spLocks noGrp="1"/>
          </p:cNvSpPr>
          <p:nvPr>
            <p:ph sz="quarter" idx="13"/>
          </p:nvPr>
        </p:nvSpPr>
        <p:spPr>
          <a:xfrm>
            <a:off x="6172200" y="4191000"/>
            <a:ext cx="2514600" cy="1295400"/>
          </a:xfrm>
        </p:spPr>
        <p:txBody>
          <a:bodyPr rtlCol="0">
            <a:noAutofit/>
          </a:bodyPr>
          <a:lstStyle/>
          <a:p>
            <a:pPr marL="137160" indent="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 pitchFamily="18" charset="2"/>
              <a:buNone/>
              <a:defRPr/>
            </a:pPr>
            <a:endParaRPr lang="ru-RU" sz="3600" b="1" dirty="0" smtClean="0">
              <a:solidFill>
                <a:srgbClr val="FFFF99"/>
              </a:solidFill>
            </a:endParaRPr>
          </a:p>
        </p:txBody>
      </p:sp>
      <p:sp>
        <p:nvSpPr>
          <p:cNvPr id="6148" name="Объект 2"/>
          <p:cNvSpPr>
            <a:spLocks noGrp="1"/>
          </p:cNvSpPr>
          <p:nvPr>
            <p:ph sz="quarter" idx="14"/>
          </p:nvPr>
        </p:nvSpPr>
        <p:spPr>
          <a:xfrm>
            <a:off x="152400" y="2930525"/>
            <a:ext cx="4038600" cy="3763963"/>
          </a:xfrm>
        </p:spPr>
        <p:txBody>
          <a:bodyPr/>
          <a:lstStyle/>
          <a:p>
            <a:pPr eaLnBrk="1" hangingPunct="1"/>
            <a:endParaRPr lang="ru-RU" altLang="ru-RU" smtClean="0"/>
          </a:p>
          <a:p>
            <a:pPr eaLnBrk="1" hangingPunct="1"/>
            <a:endParaRPr lang="ru-RU" altLang="ru-RU" smtClean="0"/>
          </a:p>
        </p:txBody>
      </p:sp>
      <p:pic>
        <p:nvPicPr>
          <p:cNvPr id="6149" name="Picture 9" descr="G:\Фото\Театр. Разное\Театр. По соседству...2012\DSCN023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55" t="17871" r="13452"/>
          <a:stretch>
            <a:fillRect/>
          </a:stretch>
        </p:blipFill>
        <p:spPr bwMode="auto">
          <a:xfrm>
            <a:off x="228600" y="1752600"/>
            <a:ext cx="5262563" cy="496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029200" cy="2438400"/>
          </a:xfrm>
        </p:spPr>
        <p:txBody>
          <a:bodyPr/>
          <a:lstStyle/>
          <a:p>
            <a:pPr marL="320040" indent="-320040" algn="l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sz="3200" dirty="0" smtClean="0">
                <a:solidFill>
                  <a:srgbClr val="0070C0"/>
                </a:solidFill>
              </a:rPr>
              <a:t>А. Родионов</a:t>
            </a:r>
            <a:br>
              <a:rPr lang="ru-RU" sz="3200" dirty="0" smtClean="0">
                <a:solidFill>
                  <a:srgbClr val="0070C0"/>
                </a:solidFill>
              </a:rPr>
            </a:br>
            <a:r>
              <a:rPr lang="ru-RU" sz="3200" dirty="0" smtClean="0">
                <a:solidFill>
                  <a:srgbClr val="0070C0"/>
                </a:solidFill>
              </a:rPr>
              <a:t>Т. Бобина</a:t>
            </a:r>
            <a:br>
              <a:rPr lang="ru-RU" sz="3200" dirty="0" smtClean="0">
                <a:solidFill>
                  <a:srgbClr val="0070C0"/>
                </a:solidFill>
              </a:rPr>
            </a:br>
            <a:r>
              <a:rPr lang="ru-RU" sz="3200" dirty="0" smtClean="0">
                <a:solidFill>
                  <a:srgbClr val="0070C0"/>
                </a:solidFill>
              </a:rPr>
              <a:t>Т. </a:t>
            </a:r>
            <a:r>
              <a:rPr lang="ru-RU" sz="3200" dirty="0" err="1" smtClean="0">
                <a:solidFill>
                  <a:srgbClr val="0070C0"/>
                </a:solidFill>
              </a:rPr>
              <a:t>Сакулина</a:t>
            </a:r>
            <a:r>
              <a:rPr lang="ru-RU" sz="3200" dirty="0" smtClean="0">
                <a:solidFill>
                  <a:srgbClr val="0070C0"/>
                </a:solidFill>
              </a:rPr>
              <a:t/>
            </a:r>
            <a:br>
              <a:rPr lang="ru-RU" sz="3200" dirty="0" smtClean="0">
                <a:solidFill>
                  <a:srgbClr val="0070C0"/>
                </a:solidFill>
              </a:rPr>
            </a:br>
            <a:r>
              <a:rPr lang="ru-RU" sz="3200" dirty="0" smtClean="0">
                <a:solidFill>
                  <a:srgbClr val="0070C0"/>
                </a:solidFill>
              </a:rPr>
              <a:t>И. Сейфулин</a:t>
            </a:r>
            <a:endParaRPr lang="ru-RU" sz="3200" dirty="0">
              <a:solidFill>
                <a:srgbClr val="0070C0"/>
              </a:solidFill>
            </a:endParaRPr>
          </a:p>
        </p:txBody>
      </p:sp>
      <p:pic>
        <p:nvPicPr>
          <p:cNvPr id="7171" name="Picture 6" descr="G:\Фото\Театр. Разное\Театр. По соседству...2012\DSCN0223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00600" y="228600"/>
            <a:ext cx="4159250" cy="3119438"/>
          </a:xfrm>
          <a:noFill/>
        </p:spPr>
      </p:pic>
      <p:pic>
        <p:nvPicPr>
          <p:cNvPr id="7172" name="Picture 7" descr="G:\Фото\Театр. Разное\Театр. По соседству...2012\DSCN0220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76800" y="3676650"/>
            <a:ext cx="4102100" cy="3076575"/>
          </a:xfrm>
          <a:noFill/>
        </p:spPr>
      </p:pic>
      <p:pic>
        <p:nvPicPr>
          <p:cNvPr id="7173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971800"/>
            <a:ext cx="4179888" cy="3551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1" y="320675"/>
            <a:ext cx="8686799" cy="593725"/>
          </a:xfrm>
        </p:spPr>
        <p:txBody>
          <a:bodyPr/>
          <a:lstStyle/>
          <a:p>
            <a:pPr marL="320040" indent="-320040" algn="just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sz="2400" dirty="0" smtClean="0">
                <a:solidFill>
                  <a:srgbClr val="7030A0"/>
                </a:solidFill>
              </a:rPr>
              <a:t>   Традиционными </a:t>
            </a:r>
            <a:r>
              <a:rPr lang="ru-RU" sz="2400" dirty="0">
                <a:solidFill>
                  <a:srgbClr val="7030A0"/>
                </a:solidFill>
              </a:rPr>
              <a:t>стали творческие встречи </a:t>
            </a:r>
            <a:r>
              <a:rPr lang="ru-RU" sz="2400" dirty="0" smtClean="0">
                <a:solidFill>
                  <a:srgbClr val="7030A0"/>
                </a:solidFill>
              </a:rPr>
              <a:t>«Театр </a:t>
            </a:r>
            <a:r>
              <a:rPr lang="ru-RU" sz="2400" dirty="0">
                <a:solidFill>
                  <a:srgbClr val="7030A0"/>
                </a:solidFill>
              </a:rPr>
              <a:t>в музее». Очень </a:t>
            </a:r>
            <a:r>
              <a:rPr lang="ru-RU" sz="2400" dirty="0" smtClean="0">
                <a:solidFill>
                  <a:srgbClr val="7030A0"/>
                </a:solidFill>
              </a:rPr>
              <a:t>интересным получился </a:t>
            </a:r>
            <a:r>
              <a:rPr lang="ru-RU" sz="2400" dirty="0">
                <a:solidFill>
                  <a:srgbClr val="7030A0"/>
                </a:solidFill>
              </a:rPr>
              <a:t>спектакль, сыгранный в интерьере музейной экспозиции «Изба». </a:t>
            </a:r>
            <a:r>
              <a:rPr lang="ru-RU" sz="2400" dirty="0" smtClean="0">
                <a:solidFill>
                  <a:srgbClr val="7030A0"/>
                </a:solidFill>
              </a:rPr>
              <a:t/>
            </a:r>
            <a:br>
              <a:rPr lang="ru-RU" sz="2400" dirty="0" smtClean="0">
                <a:solidFill>
                  <a:srgbClr val="7030A0"/>
                </a:solidFill>
              </a:rPr>
            </a:br>
            <a:r>
              <a:rPr lang="ru-RU" sz="2400" dirty="0">
                <a:solidFill>
                  <a:srgbClr val="7030A0"/>
                </a:solidFill>
              </a:rPr>
              <a:t/>
            </a:r>
            <a:br>
              <a:rPr lang="ru-RU" sz="2400" dirty="0">
                <a:solidFill>
                  <a:srgbClr val="7030A0"/>
                </a:solidFill>
              </a:rPr>
            </a:br>
            <a:endParaRPr lang="ru-RU" sz="2400" dirty="0">
              <a:solidFill>
                <a:srgbClr val="7030A0"/>
              </a:solidFill>
            </a:endParaRPr>
          </a:p>
        </p:txBody>
      </p:sp>
      <p:sp>
        <p:nvSpPr>
          <p:cNvPr id="8195" name="Объект 2"/>
          <p:cNvSpPr>
            <a:spLocks noGrp="1"/>
          </p:cNvSpPr>
          <p:nvPr>
            <p:ph sz="quarter" idx="13"/>
          </p:nvPr>
        </p:nvSpPr>
        <p:spPr>
          <a:xfrm>
            <a:off x="457200" y="2362200"/>
            <a:ext cx="4038600" cy="3763963"/>
          </a:xfrm>
        </p:spPr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8196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18" b="4788"/>
          <a:stretch>
            <a:fillRect/>
          </a:stretch>
        </p:blipFill>
        <p:spPr bwMode="auto">
          <a:xfrm>
            <a:off x="733425" y="1828800"/>
            <a:ext cx="4600575" cy="370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7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03" t="12846" r="10796"/>
          <a:stretch>
            <a:fillRect/>
          </a:stretch>
        </p:blipFill>
        <p:spPr>
          <a:xfrm>
            <a:off x="4876800" y="2135188"/>
            <a:ext cx="4011613" cy="44180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763000" cy="1447800"/>
          </a:xfrm>
        </p:spPr>
        <p:txBody>
          <a:bodyPr/>
          <a:lstStyle/>
          <a:p>
            <a:pPr marL="320040" indent="-320040" algn="just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sz="2800" dirty="0" smtClean="0">
                <a:solidFill>
                  <a:srgbClr val="0070C0"/>
                </a:solidFill>
              </a:rPr>
              <a:t>Режиссёр Народного театра Н.И. Кириченко предлагает роль корреспондента Владимира сыграть кому-либо из зрителей.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9219" name="Объект 2"/>
          <p:cNvSpPr>
            <a:spLocks noGrp="1"/>
          </p:cNvSpPr>
          <p:nvPr>
            <p:ph sz="quarter" idx="14"/>
          </p:nvPr>
        </p:nvSpPr>
        <p:spPr>
          <a:xfrm>
            <a:off x="5943600" y="4876800"/>
            <a:ext cx="2743200" cy="1752600"/>
          </a:xfrm>
        </p:spPr>
        <p:txBody>
          <a:bodyPr/>
          <a:lstStyle/>
          <a:p>
            <a:pPr marL="136525" indent="0" eaLnBrk="1" hangingPunct="1">
              <a:buFont typeface="Wingdings 2" panose="05020102010507070707" pitchFamily="18" charset="2"/>
              <a:buNone/>
            </a:pPr>
            <a:r>
              <a:rPr lang="ru-RU" altLang="ru-RU" sz="3200" b="1" smtClean="0">
                <a:solidFill>
                  <a:srgbClr val="FFFF99"/>
                </a:solidFill>
              </a:rPr>
              <a:t>– </a:t>
            </a:r>
          </a:p>
          <a:p>
            <a:pPr marL="136525" indent="0" eaLnBrk="1" hangingPunct="1">
              <a:buFont typeface="Wingdings 2" panose="05020102010507070707" pitchFamily="18" charset="2"/>
              <a:buNone/>
            </a:pPr>
            <a:endParaRPr lang="ru-RU" altLang="ru-RU" sz="3200" b="1" smtClean="0">
              <a:solidFill>
                <a:srgbClr val="FFFF99"/>
              </a:solidFill>
            </a:endParaRPr>
          </a:p>
        </p:txBody>
      </p:sp>
      <p:pic>
        <p:nvPicPr>
          <p:cNvPr id="9220" name="Picture 8" descr="G:\Фото\Театр. Разное\Театр. По соседству...2012\DSCN078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4"/>
          <a:stretch>
            <a:fillRect/>
          </a:stretch>
        </p:blipFill>
        <p:spPr bwMode="auto">
          <a:xfrm>
            <a:off x="1600200" y="1658938"/>
            <a:ext cx="6553200" cy="5068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610600" cy="914399"/>
          </a:xfrm>
        </p:spPr>
        <p:txBody>
          <a:bodyPr/>
          <a:lstStyle/>
          <a:p>
            <a:pPr marL="320040" indent="-320040" algn="l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sz="3200" dirty="0" smtClean="0">
                <a:solidFill>
                  <a:srgbClr val="7030A0"/>
                </a:solidFill>
              </a:rPr>
              <a:t>Это дед Василий и бабка Феня</a:t>
            </a:r>
            <a:endParaRPr lang="ru-RU" sz="3200" dirty="0">
              <a:solidFill>
                <a:srgbClr val="7030A0"/>
              </a:solidFill>
            </a:endParaRPr>
          </a:p>
        </p:txBody>
      </p:sp>
      <p:pic>
        <p:nvPicPr>
          <p:cNvPr id="10243" name="Picture 4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8600" y="1066800"/>
            <a:ext cx="4635500" cy="34750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3162300"/>
            <a:ext cx="4568825" cy="3427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24400" y="152401"/>
            <a:ext cx="4267200" cy="2743199"/>
          </a:xfrm>
        </p:spPr>
        <p:txBody>
          <a:bodyPr/>
          <a:lstStyle/>
          <a:p>
            <a:pPr marL="320040" indent="-320040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sz="3200" dirty="0" smtClean="0">
                <a:solidFill>
                  <a:srgbClr val="0070C0"/>
                </a:solidFill>
              </a:rPr>
              <a:t>Неожиданно к </a:t>
            </a:r>
            <a:r>
              <a:rPr lang="ru-RU" sz="3200" dirty="0">
                <a:solidFill>
                  <a:srgbClr val="0070C0"/>
                </a:solidFill>
              </a:rPr>
              <a:t>старикам </a:t>
            </a:r>
            <a:r>
              <a:rPr lang="ru-RU" sz="3200" dirty="0" smtClean="0">
                <a:solidFill>
                  <a:srgbClr val="0070C0"/>
                </a:solidFill>
              </a:rPr>
              <a:t>приходит Лизка с  корреспондентом из города! </a:t>
            </a:r>
            <a:endParaRPr lang="ru-RU" sz="3200" dirty="0">
              <a:solidFill>
                <a:srgbClr val="0070C0"/>
              </a:solidFill>
            </a:endParaRPr>
          </a:p>
        </p:txBody>
      </p:sp>
      <p:pic>
        <p:nvPicPr>
          <p:cNvPr id="11267" name="Picture 6" descr="G:\Фото\Театр. Разное\Театр. По соседству...2012\DSCN079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10" t="5566"/>
          <a:stretch>
            <a:fillRect/>
          </a:stretch>
        </p:blipFill>
        <p:spPr bwMode="auto">
          <a:xfrm>
            <a:off x="228600" y="228600"/>
            <a:ext cx="487680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8" name="Объект 3"/>
          <p:cNvSpPr>
            <a:spLocks noGrp="1"/>
          </p:cNvSpPr>
          <p:nvPr>
            <p:ph sz="quarter" idx="13"/>
          </p:nvPr>
        </p:nvSpPr>
        <p:spPr>
          <a:xfrm>
            <a:off x="5105400" y="228600"/>
            <a:ext cx="3962400" cy="3352800"/>
          </a:xfrm>
        </p:spPr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11269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6913" y="3581400"/>
            <a:ext cx="5697537" cy="311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0" y="5635625"/>
            <a:ext cx="8991600" cy="1146175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buClr>
                <a:schemeClr val="accent6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ru-RU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замыслу бабки, дед должен был сделать вид, что оглох, чтобы не отвечать на вопросы гостя…</a:t>
            </a:r>
          </a:p>
        </p:txBody>
      </p:sp>
      <p:pic>
        <p:nvPicPr>
          <p:cNvPr id="12291" name="Picture 4" descr="G:\Фото\Театр. Разное\Театр. По соседству...2012\DSCN079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918"/>
          <a:stretch>
            <a:fillRect/>
          </a:stretch>
        </p:blipFill>
        <p:spPr bwMode="auto">
          <a:xfrm>
            <a:off x="228600" y="228600"/>
            <a:ext cx="4572000" cy="417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19"/>
          <a:stretch>
            <a:fillRect/>
          </a:stretch>
        </p:blipFill>
        <p:spPr bwMode="auto">
          <a:xfrm>
            <a:off x="4343400" y="1308100"/>
            <a:ext cx="4589463" cy="432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534400" cy="792162"/>
          </a:xfrm>
        </p:spPr>
        <p:txBody>
          <a:bodyPr/>
          <a:lstStyle/>
          <a:p>
            <a:pPr marL="320040" indent="-320040" algn="just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sz="2800" dirty="0" smtClean="0"/>
              <a:t>За роль корреспондента взялся С. </a:t>
            </a:r>
            <a:r>
              <a:rPr lang="ru-RU" sz="2800" dirty="0" err="1" smtClean="0"/>
              <a:t>Тимербаев</a:t>
            </a:r>
            <a:endParaRPr lang="ru-RU" sz="2800" dirty="0"/>
          </a:p>
        </p:txBody>
      </p:sp>
      <p:pic>
        <p:nvPicPr>
          <p:cNvPr id="13315" name="Picture 4" descr="G:\Фото\Театр. Разное\Театр. По соседству...2012\DSCN0808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72" t="8650" r="16862" b="18918"/>
          <a:stretch>
            <a:fillRect/>
          </a:stretch>
        </p:blipFill>
        <p:spPr>
          <a:xfrm>
            <a:off x="228600" y="990600"/>
            <a:ext cx="4495800" cy="5630863"/>
          </a:xfrm>
          <a:noFill/>
        </p:spPr>
      </p:pic>
      <p:pic>
        <p:nvPicPr>
          <p:cNvPr id="13316" name="Picture 5" descr="G:\Фото\Театр. Разное\Театр. По соседству...2012\DSCN080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3200" y="2895600"/>
            <a:ext cx="4838700" cy="362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3046</TotalTime>
  <Words>212</Words>
  <Application>Microsoft Office PowerPoint</Application>
  <PresentationFormat>Экран (4:3)</PresentationFormat>
  <Paragraphs>22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Trebuchet MS</vt:lpstr>
      <vt:lpstr>Georgia</vt:lpstr>
      <vt:lpstr>Calibri</vt:lpstr>
      <vt:lpstr>Wingdings 2</vt:lpstr>
      <vt:lpstr>Воздушный поток</vt:lpstr>
      <vt:lpstr>Театр в музее      «По соседству мы живём»   </vt:lpstr>
      <vt:lpstr>2014 г. С.Лобозеров  "По соседству мы живем«,   режиссер заслуженный работник культуры РФ Н.Кириченко.               Вначале была  премьера  только первого акта. </vt:lpstr>
      <vt:lpstr>А. Родионов Т. Бобина Т. Сакулина И. Сейфулин</vt:lpstr>
      <vt:lpstr>   Традиционными стали творческие встречи «Театр в музее». Очень интересным получился спектакль, сыгранный в интерьере музейной экспозиции «Изба».   </vt:lpstr>
      <vt:lpstr>Режиссёр Народного театра Н.И. Кириченко предлагает роль корреспондента Владимира сыграть кому-либо из зрителей.</vt:lpstr>
      <vt:lpstr>Это дед Василий и бабка Феня</vt:lpstr>
      <vt:lpstr>Неожиданно к старикам приходит Лизка с  корреспондентом из города! </vt:lpstr>
      <vt:lpstr>Презентация PowerPoint</vt:lpstr>
      <vt:lpstr>За роль корреспондента взялся С. Тимербаев</vt:lpstr>
      <vt:lpstr>Встретили корреспондента настороженно: вдруг землю  в огороде будет  перемеривать?!</vt:lpstr>
      <vt:lpstr>У Лизки своя цель: вывести стариков на чистую воду</vt:lpstr>
      <vt:lpstr>Оказывается Владимир пишет книгу об истории края и собирает материал… А какой у стариков-то материал? Занавески старые или ситчик в сундуке завалялся…</vt:lpstr>
      <vt:lpstr>На помощь приходит сын  Фёдор (А. Соколов)…</vt:lpstr>
      <vt:lpstr>Причина раздора – отношения между сыном Фёдора и дочерью Елизаветы</vt:lpstr>
      <vt:lpstr>- А мы вот что, Василий, сделаем: к Григорию пойдём, к племяннику, он грамотный, он чего и присоветует…</vt:lpstr>
      <vt:lpstr>Через год в музее был показан второй акт… Но это уже другая история…</vt:lpstr>
      <vt:lpstr>По соседству мы живём  2015 год  Красноармейский Народный театр, Красноармейский краеведческий музей им. В.К. Егорова  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Антоша Фотограф</dc:creator>
  <cp:lastModifiedBy>Пользователь Windows</cp:lastModifiedBy>
  <cp:revision>158</cp:revision>
  <cp:lastPrinted>1601-01-01T00:00:00Z</cp:lastPrinted>
  <dcterms:created xsi:type="dcterms:W3CDTF">1601-01-01T00:00:00Z</dcterms:created>
  <dcterms:modified xsi:type="dcterms:W3CDTF">2020-04-11T04:42:13Z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1720496</vt:lpwstr>
  </property>
  <property fmtid="{D5CDD505-2E9C-101B-9397-08002B2CF9AE}" name="NXPowerLiteSettings" pid="3">
    <vt:lpwstr>C7000400038000</vt:lpwstr>
  </property>
  <property fmtid="{D5CDD505-2E9C-101B-9397-08002B2CF9AE}" name="NXPowerLiteVersion" pid="4">
    <vt:lpwstr>S9.0.1</vt:lpwstr>
  </property>
  <property fmtid="{D5CDD505-2E9C-101B-9397-08002B2CF9AE}" name="Version" pid="5">
    <vt:i4>1</vt:i4>
  </property>
</Properties>
</file>