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7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63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3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0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2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941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9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11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04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99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DBFEE-509E-49EB-93D1-AE01640549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5E77E-BAC3-4EE9-844D-31DDE0EC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9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stena.ee/blog/opredelenie-nagrad-sssr-po-ordenskoj-planke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971550" y="2060575"/>
            <a:ext cx="7200900" cy="19446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solidFill>
                  <a:srgbClr val="6600CC"/>
                </a:solidFill>
                <a:latin typeface="Times New Roman"/>
                <a:cs typeface="Times New Roman"/>
              </a:rPr>
              <a:t>"Война участвует во мне..."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971550" y="4292600"/>
            <a:ext cx="72723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i="1" dirty="0" smtClean="0">
                <a:solidFill>
                  <a:srgbClr val="6600CC"/>
                </a:solidFill>
                <a:latin typeface="Times New Roman" pitchFamily="18" charset="0"/>
              </a:rPr>
              <a:t>Моя семейная реликвия</a:t>
            </a:r>
            <a:endParaRPr lang="ru-RU" sz="3200" b="1" i="1" dirty="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3419872" y="5438975"/>
            <a:ext cx="56165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</a:rPr>
              <a:t>Автор: Тарасова Полина, </a:t>
            </a:r>
            <a:r>
              <a:rPr lang="ru-RU" b="1" dirty="0" smtClean="0">
                <a:latin typeface="Times New Roman" pitchFamily="18" charset="0"/>
              </a:rPr>
              <a:t>14 лет, ученица </a:t>
            </a:r>
            <a:r>
              <a:rPr lang="ru-RU" b="1" dirty="0">
                <a:latin typeface="Times New Roman" pitchFamily="18" charset="0"/>
              </a:rPr>
              <a:t>8</a:t>
            </a:r>
            <a:r>
              <a:rPr lang="ru-RU" b="1" dirty="0" smtClean="0">
                <a:latin typeface="Times New Roman" pitchFamily="18" charset="0"/>
              </a:rPr>
              <a:t>Б </a:t>
            </a:r>
            <a:r>
              <a:rPr lang="ru-RU" b="1" dirty="0">
                <a:latin typeface="Times New Roman" pitchFamily="18" charset="0"/>
              </a:rPr>
              <a:t>класса </a:t>
            </a:r>
          </a:p>
          <a:p>
            <a:pPr algn="r" eaLnBrk="1" hangingPunct="1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</a:rPr>
              <a:t>МОУ «</a:t>
            </a:r>
            <a:r>
              <a:rPr lang="ru-RU" b="1" dirty="0" err="1">
                <a:latin typeface="Times New Roman" pitchFamily="18" charset="0"/>
              </a:rPr>
              <a:t>Лазурненская</a:t>
            </a:r>
            <a:r>
              <a:rPr lang="ru-RU" b="1" dirty="0">
                <a:latin typeface="Times New Roman" pitchFamily="18" charset="0"/>
              </a:rPr>
              <a:t> СОШ</a:t>
            </a:r>
            <a:r>
              <a:rPr lang="ru-RU" b="1" dirty="0" smtClean="0">
                <a:latin typeface="Times New Roman" pitchFamily="18" charset="0"/>
              </a:rPr>
              <a:t>»</a:t>
            </a:r>
          </a:p>
          <a:p>
            <a:pPr algn="r" eaLnBrk="1" hangingPunct="1"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</a:rPr>
              <a:t>Руководитель: Тарасова </a:t>
            </a:r>
            <a:r>
              <a:rPr lang="ru-RU" b="1" smtClean="0">
                <a:latin typeface="Times New Roman" pitchFamily="18" charset="0"/>
              </a:rPr>
              <a:t>Татьяна </a:t>
            </a:r>
            <a:r>
              <a:rPr lang="ru-RU" b="1" smtClean="0">
                <a:latin typeface="Times New Roman" pitchFamily="18" charset="0"/>
              </a:rPr>
              <a:t>Юрьевна</a:t>
            </a:r>
            <a:endParaRPr lang="ru-RU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7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орденская книжка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1"/>
          <a:stretch>
            <a:fillRect/>
          </a:stretch>
        </p:blipFill>
        <p:spPr bwMode="auto">
          <a:xfrm>
            <a:off x="2195513" y="2178050"/>
            <a:ext cx="331946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орденская книжка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892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орденская книжка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7" r="51469" b="7152"/>
          <a:stretch>
            <a:fillRect/>
          </a:stretch>
        </p:blipFill>
        <p:spPr bwMode="auto">
          <a:xfrm>
            <a:off x="5595938" y="260350"/>
            <a:ext cx="328136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7164388" y="4868863"/>
            <a:ext cx="1728787" cy="1655762"/>
          </a:xfrm>
          <a:prstGeom prst="rect">
            <a:avLst/>
          </a:prstGeom>
          <a:solidFill>
            <a:srgbClr val="66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7235825" y="5013325"/>
            <a:ext cx="15843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i="1">
                <a:solidFill>
                  <a:srgbClr val="FFFF66"/>
                </a:solidFill>
                <a:latin typeface="Times New Roman" pitchFamily="18" charset="0"/>
              </a:rPr>
              <a:t>Орден был украден во время похорон</a:t>
            </a:r>
          </a:p>
        </p:txBody>
      </p:sp>
    </p:spTree>
    <p:extLst>
      <p:ext uri="{BB962C8B-B14F-4D97-AF65-F5344CB8AC3E}">
        <p14:creationId xmlns:p14="http://schemas.microsoft.com/office/powerpoint/2010/main" val="373443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удостоверение к медали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r="50000"/>
          <a:stretch>
            <a:fillRect/>
          </a:stretch>
        </p:blipFill>
        <p:spPr bwMode="auto">
          <a:xfrm>
            <a:off x="179388" y="3546475"/>
            <a:ext cx="2382837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удостоверение к медали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1"/>
          <a:stretch>
            <a:fillRect/>
          </a:stretch>
        </p:blipFill>
        <p:spPr bwMode="auto">
          <a:xfrm>
            <a:off x="2700338" y="1557338"/>
            <a:ext cx="21463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удостоверение к медал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"/>
          <a:stretch>
            <a:fillRect/>
          </a:stretch>
        </p:blipFill>
        <p:spPr bwMode="auto">
          <a:xfrm>
            <a:off x="179388" y="115888"/>
            <a:ext cx="238125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 descr="C:\Users\User\Documents\Мухин А.Н\100_14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r="19737"/>
          <a:stretch>
            <a:fillRect/>
          </a:stretch>
        </p:blipFill>
        <p:spPr bwMode="auto">
          <a:xfrm>
            <a:off x="5683250" y="1593850"/>
            <a:ext cx="258127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4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орденская книжка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/>
          <a:stretch>
            <a:fillRect/>
          </a:stretch>
        </p:blipFill>
        <p:spPr bwMode="auto">
          <a:xfrm>
            <a:off x="1187450" y="3068638"/>
            <a:ext cx="5256213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 descr="орденская книжка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"/>
          <a:stretch>
            <a:fillRect/>
          </a:stretch>
        </p:blipFill>
        <p:spPr bwMode="auto">
          <a:xfrm>
            <a:off x="250825" y="260350"/>
            <a:ext cx="403225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7164388" y="5373688"/>
            <a:ext cx="1728787" cy="1150937"/>
          </a:xfrm>
          <a:prstGeom prst="rect">
            <a:avLst/>
          </a:prstGeom>
          <a:solidFill>
            <a:srgbClr val="66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7235825" y="5589588"/>
            <a:ext cx="15843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i="1">
                <a:solidFill>
                  <a:srgbClr val="FFFF66"/>
                </a:solidFill>
                <a:latin typeface="Times New Roman" pitchFamily="18" charset="0"/>
              </a:rPr>
              <a:t>Медаль утеряна</a:t>
            </a:r>
          </a:p>
        </p:txBody>
      </p:sp>
    </p:spTree>
    <p:extLst>
      <p:ext uri="{BB962C8B-B14F-4D97-AF65-F5344CB8AC3E}">
        <p14:creationId xmlns:p14="http://schemas.microsoft.com/office/powerpoint/2010/main" val="101906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орденская книжка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2195513" y="2609850"/>
            <a:ext cx="310991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 descr="орденская книжка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7588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 descr="орденская книжка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" t="3333" r="52556" b="3374"/>
          <a:stretch>
            <a:fillRect/>
          </a:stretch>
        </p:blipFill>
        <p:spPr bwMode="auto">
          <a:xfrm>
            <a:off x="5532438" y="404813"/>
            <a:ext cx="31432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1"/>
          <p:cNvSpPr txBox="1">
            <a:spLocks noChangeArrowheads="1"/>
          </p:cNvSpPr>
          <p:nvPr/>
        </p:nvSpPr>
        <p:spPr bwMode="auto">
          <a:xfrm>
            <a:off x="107950" y="3284538"/>
            <a:ext cx="19431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Оборона Киева была одной из важных военных операций. И теперь я знаю, что мой прадед принимал в ней участие.</a:t>
            </a:r>
          </a:p>
        </p:txBody>
      </p:sp>
      <p:pic>
        <p:nvPicPr>
          <p:cNvPr id="14343" name="Picture 8" descr="C:\Users\User\Documents\Мухин А.Н\100_20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3175"/>
            <a:ext cx="2816225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74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4787900" y="188913"/>
            <a:ext cx="4248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окончания войны мой прадед служил в МВД.</a:t>
            </a:r>
          </a:p>
        </p:txBody>
      </p:sp>
      <p:pic>
        <p:nvPicPr>
          <p:cNvPr id="15363" name="Picture 5" descr="C:\Users\User\Documents\Мухин А.Н\100_1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r="24884" b="8792"/>
          <a:stretch>
            <a:fillRect/>
          </a:stretch>
        </p:blipFill>
        <p:spPr bwMode="auto">
          <a:xfrm>
            <a:off x="468313" y="404813"/>
            <a:ext cx="3405187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6" descr="C:\Users\User\Documents\Мухин А.Н\100_14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554288"/>
            <a:ext cx="4852988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828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Мухин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7188"/>
            <a:ext cx="8424863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92375" y="357188"/>
            <a:ext cx="87137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Я горжусь своим прадедом и могу сказать: «Мой прадед ковал Победу!»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7452320" y="4797152"/>
            <a:ext cx="864096" cy="1800200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87624" y="6432769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Мухин Александр Никитович с орденской планкой на груди.</a:t>
            </a:r>
            <a:endParaRPr 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99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ocuments\Мухин А.Н\100_1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80728"/>
            <a:ext cx="5543550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5229200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моей семье бережно хранится орденская лента (планка). Этот нагрудный знак – наша семейная реликвия. Она побудила меня к исследованию.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2372" y="-171400"/>
            <a:ext cx="8219256" cy="1228998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Моя семейная реликвия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6178" y="4722557"/>
            <a:ext cx="471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Орденская </a:t>
            </a:r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планка Мухина А.Н.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012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Мухин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331" y="115889"/>
            <a:ext cx="4619182" cy="635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79388" y="186472"/>
            <a:ext cx="381635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</a:rPr>
              <a:t>Эту планку мой прадед Мухин Александр Никитович надевал на свой парадный китель в День Победы.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</a:rPr>
              <a:t>Он родился 21 марта 1916 года, а умер в 1994 </a:t>
            </a:r>
            <a:r>
              <a:rPr lang="ru-RU" sz="2400" b="1" smtClean="0">
                <a:solidFill>
                  <a:srgbClr val="6600CC"/>
                </a:solidFill>
                <a:latin typeface="Times New Roman" pitchFamily="18" charset="0"/>
              </a:rPr>
              <a:t>году, за </a:t>
            </a: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</a:rPr>
              <a:t>20 лет до моего рождения.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</a:rPr>
              <a:t>Я знала, что он был участником Великой Отечественной войны. Но, кроме общих сведений, к сожалению, никакой информацией я не обладала.</a:t>
            </a:r>
          </a:p>
          <a:p>
            <a:pPr algn="ctr" eaLnBrk="1" hangingPunct="1">
              <a:spcBef>
                <a:spcPct val="50000"/>
              </a:spcBef>
            </a:pPr>
            <a:endParaRPr lang="ru-RU" sz="2400" b="1" dirty="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2952" y="6472784"/>
            <a:ext cx="471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Мухин А.Н.1943 год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38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80728"/>
            <a:ext cx="69847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Свою работу я посвящаю моему прадеду и в его лице всем, кто участвовал в самой страшной войне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века, выстоял и победил.</a:t>
            </a:r>
          </a:p>
          <a:p>
            <a:pPr algn="just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узнать с помощью орденской планки и сохранившихся документов о боевом пути моего прадеда, Мухина Александра Никитовича, установить, какими орденами и медалями он был награждён.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16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удостоверение личности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5" r="49693"/>
          <a:stretch>
            <a:fillRect/>
          </a:stretch>
        </p:blipFill>
        <p:spPr bwMode="auto">
          <a:xfrm>
            <a:off x="179388" y="3716338"/>
            <a:ext cx="43910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 descr="удостоверение личности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" r="50000"/>
          <a:stretch>
            <a:fillRect/>
          </a:stretch>
        </p:blipFill>
        <p:spPr bwMode="auto">
          <a:xfrm>
            <a:off x="5832475" y="4608513"/>
            <a:ext cx="3311525" cy="224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удостоверение личности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171"/>
          <a:stretch>
            <a:fillRect/>
          </a:stretch>
        </p:blipFill>
        <p:spPr bwMode="auto">
          <a:xfrm>
            <a:off x="4175125" y="1989138"/>
            <a:ext cx="4176713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8" descr="удостоверение личн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21175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1"/>
          <p:cNvSpPr txBox="1">
            <a:spLocks noChangeArrowheads="1"/>
          </p:cNvSpPr>
          <p:nvPr/>
        </p:nvSpPr>
        <p:spPr bwMode="auto">
          <a:xfrm>
            <a:off x="4318000" y="0"/>
            <a:ext cx="48625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знала, что мой прадед был на войне артиллеристом. Это удостоверение личности явилось материальным свидетельством его службы.</a:t>
            </a:r>
          </a:p>
        </p:txBody>
      </p:sp>
    </p:spTree>
    <p:extLst>
      <p:ext uri="{BB962C8B-B14F-4D97-AF65-F5344CB8AC3E}">
        <p14:creationId xmlns:p14="http://schemas.microsoft.com/office/powerpoint/2010/main" val="218519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79388" y="260350"/>
            <a:ext cx="8640762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2800" b="1" dirty="0">
                <a:solidFill>
                  <a:srgbClr val="6600CC"/>
                </a:solidFill>
                <a:latin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В Интернете (</a:t>
            </a:r>
            <a:r>
              <a:rPr lang="ru-RU" sz="2000" dirty="0">
                <a:hlinkClick r:id="rId2"/>
              </a:rPr>
              <a:t>http://</a:t>
            </a:r>
            <a:r>
              <a:rPr lang="ru-RU" sz="2000" dirty="0" smtClean="0">
                <a:hlinkClick r:id="rId2"/>
              </a:rPr>
              <a:t>www.stena.ee/blog/opredelenie-nagrad-sssr-po-ordenskoj-planke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я прочитала: </a:t>
            </a:r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</a:rPr>
              <a:t>Орденская </a:t>
            </a:r>
            <a:r>
              <a:rPr lang="ru-RU" sz="2400" b="1" dirty="0">
                <a:solidFill>
                  <a:srgbClr val="6600CC"/>
                </a:solidFill>
                <a:latin typeface="Times New Roman" pitchFamily="18" charset="0"/>
              </a:rPr>
              <a:t>лента (планка) введена к орденам и медалям СССР Указом Президиума Верховного Совета СССР от 19 июня 1943.</a:t>
            </a:r>
            <a:r>
              <a:rPr lang="ru-RU" sz="2400" b="1" dirty="0">
                <a:latin typeface="Times New Roman" pitchFamily="18" charset="0"/>
              </a:rPr>
              <a:t> Для каждого ордена (а также и медали) установлена лента определённых цвета и рисунка. Орденской лентой обтягиваются колодки, при помощи которых прикрепляются к одежде ордена и медали СССР, носимые на левой стороне груди. Для ношения вместо орденов и медалей только их лент установлены специальные прямоугольные планки, обтянутые соответственно орденской </a:t>
            </a:r>
            <a:r>
              <a:rPr lang="ru-RU" sz="2400" b="1" dirty="0" smtClean="0">
                <a:latin typeface="Times New Roman" pitchFamily="18" charset="0"/>
              </a:rPr>
              <a:t>лентой». </a:t>
            </a:r>
            <a:endParaRPr lang="ru-RU" sz="2400" b="1" dirty="0">
              <a:latin typeface="Times New Roman" pitchFamily="18" charset="0"/>
            </a:endParaRPr>
          </a:p>
        </p:txBody>
      </p:sp>
      <p:pic>
        <p:nvPicPr>
          <p:cNvPr id="7171" name="Picture 4" descr="C:\Users\User\Documents\Мухин А.Н\100_14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793178"/>
            <a:ext cx="2753097" cy="206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39830" y="4793178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определила по орденским лентам медали, которыми награждён был мой прадед.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8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179388" y="188913"/>
            <a:ext cx="87852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Благодаря орденской ленте моего прадеда, я узнала о том, в каких сражениях он принимал участие и за что был награждён.</a:t>
            </a:r>
          </a:p>
          <a:p>
            <a:pPr eaLnBrk="1" hangingPunct="1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Я выделила в планке орденские ленты и нашла описание каждой в Интернете. У меня получился внушительный список, который позволил сделать вывод о боевом пути и послевоенной жизни моего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прадеда, Мухина Александра Никитовича.</a:t>
            </a:r>
          </a:p>
          <a:p>
            <a:pPr eaLnBrk="1" hangingPunct="1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Таким образом, это исследование помогло мне упорядочить сохранившиеся документы и награды.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8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100_14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01" r="64597" b="75371"/>
          <a:stretch>
            <a:fillRect/>
          </a:stretch>
        </p:blipFill>
        <p:spPr bwMode="auto">
          <a:xfrm>
            <a:off x="395288" y="333375"/>
            <a:ext cx="13684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100_14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11501" r="39717" b="77034"/>
          <a:stretch>
            <a:fillRect/>
          </a:stretch>
        </p:blipFill>
        <p:spPr bwMode="auto">
          <a:xfrm>
            <a:off x="395288" y="1196975"/>
            <a:ext cx="143986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100_14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1" t="11501" r="18802" b="77034"/>
          <a:stretch>
            <a:fillRect/>
          </a:stretch>
        </p:blipFill>
        <p:spPr bwMode="auto">
          <a:xfrm>
            <a:off x="395288" y="2060575"/>
            <a:ext cx="1439862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100_14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9" t="24629" r="64325" b="62242"/>
          <a:stretch>
            <a:fillRect/>
          </a:stretch>
        </p:blipFill>
        <p:spPr bwMode="auto">
          <a:xfrm>
            <a:off x="395288" y="2997200"/>
            <a:ext cx="1439862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100_14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5" t="22966" r="40939" b="63905"/>
          <a:stretch>
            <a:fillRect/>
          </a:stretch>
        </p:blipFill>
        <p:spPr bwMode="auto">
          <a:xfrm>
            <a:off x="395288" y="4005263"/>
            <a:ext cx="1439862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100_14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1" t="22966" r="17554" b="62242"/>
          <a:stretch>
            <a:fillRect/>
          </a:stretch>
        </p:blipFill>
        <p:spPr bwMode="auto">
          <a:xfrm>
            <a:off x="395288" y="5013325"/>
            <a:ext cx="1439862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0" descr="100_14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9" t="37758" r="65546" b="49150"/>
          <a:stretch>
            <a:fillRect/>
          </a:stretch>
        </p:blipFill>
        <p:spPr bwMode="auto">
          <a:xfrm>
            <a:off x="395288" y="6021388"/>
            <a:ext cx="13684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1" descr="100_14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37758" r="39717" b="49150"/>
          <a:stretch>
            <a:fillRect/>
          </a:stretch>
        </p:blipFill>
        <p:spPr bwMode="auto">
          <a:xfrm>
            <a:off x="4643438" y="333375"/>
            <a:ext cx="143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2" descr="100_143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1" t="37509" r="17552" b="49150"/>
          <a:stretch>
            <a:fillRect/>
          </a:stretch>
        </p:blipFill>
        <p:spPr bwMode="auto">
          <a:xfrm>
            <a:off x="4643438" y="1052513"/>
            <a:ext cx="1439862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3" descr="100_143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t="52513" r="65546" b="32730"/>
          <a:stretch>
            <a:fillRect/>
          </a:stretch>
        </p:blipFill>
        <p:spPr bwMode="auto">
          <a:xfrm>
            <a:off x="4643438" y="1989138"/>
            <a:ext cx="14398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4" descr="100_14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52513" r="39717" b="32730"/>
          <a:stretch>
            <a:fillRect/>
          </a:stretch>
        </p:blipFill>
        <p:spPr bwMode="auto">
          <a:xfrm>
            <a:off x="4643438" y="2924175"/>
            <a:ext cx="14398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5" descr="100_143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1" t="52513" r="15111" b="34358"/>
          <a:stretch>
            <a:fillRect/>
          </a:stretch>
        </p:blipFill>
        <p:spPr bwMode="auto">
          <a:xfrm>
            <a:off x="4643438" y="3933825"/>
            <a:ext cx="1439862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6" descr="100_143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8" t="67270" r="52008" b="16310"/>
          <a:stretch>
            <a:fillRect/>
          </a:stretch>
        </p:blipFill>
        <p:spPr bwMode="auto">
          <a:xfrm>
            <a:off x="4643438" y="4797425"/>
            <a:ext cx="14414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17" descr="100_143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2" t="67270" r="27402" b="16310"/>
          <a:stretch>
            <a:fillRect/>
          </a:stretch>
        </p:blipFill>
        <p:spPr bwMode="auto">
          <a:xfrm>
            <a:off x="4643438" y="5876925"/>
            <a:ext cx="14398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2" name="Text Box 18"/>
          <p:cNvSpPr txBox="1">
            <a:spLocks noChangeArrowheads="1"/>
          </p:cNvSpPr>
          <p:nvPr/>
        </p:nvSpPr>
        <p:spPr bwMode="auto">
          <a:xfrm>
            <a:off x="6084888" y="1125538"/>
            <a:ext cx="3059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Юбилейная медаль «50 лет Победы в Великой Отечественной войне»</a:t>
            </a:r>
          </a:p>
        </p:txBody>
      </p:sp>
      <p:sp>
        <p:nvSpPr>
          <p:cNvPr id="9233" name="Text Box 19"/>
          <p:cNvSpPr txBox="1">
            <a:spLocks noChangeArrowheads="1"/>
          </p:cNvSpPr>
          <p:nvPr/>
        </p:nvSpPr>
        <p:spPr bwMode="auto">
          <a:xfrm>
            <a:off x="1835150" y="4868863"/>
            <a:ext cx="2808288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Медаль «За Победу над Германией в Великой Отечественной войне 1941 – 1945 гг.»</a:t>
            </a:r>
          </a:p>
        </p:txBody>
      </p:sp>
      <p:sp>
        <p:nvSpPr>
          <p:cNvPr id="9234" name="Text Box 20"/>
          <p:cNvSpPr txBox="1">
            <a:spLocks noChangeArrowheads="1"/>
          </p:cNvSpPr>
          <p:nvPr/>
        </p:nvSpPr>
        <p:spPr bwMode="auto">
          <a:xfrm>
            <a:off x="1835150" y="4149725"/>
            <a:ext cx="280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Медаль «За оборону Киева»</a:t>
            </a:r>
          </a:p>
        </p:txBody>
      </p:sp>
      <p:sp>
        <p:nvSpPr>
          <p:cNvPr id="9235" name="Text Box 21"/>
          <p:cNvSpPr txBox="1">
            <a:spLocks noChangeArrowheads="1"/>
          </p:cNvSpPr>
          <p:nvPr/>
        </p:nvSpPr>
        <p:spPr bwMode="auto">
          <a:xfrm>
            <a:off x="6084888" y="333375"/>
            <a:ext cx="3059112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Юбилейная медаль «30 лет Победы в Великой Отечественной войне 1941 - 1945»</a:t>
            </a:r>
          </a:p>
        </p:txBody>
      </p:sp>
      <p:sp>
        <p:nvSpPr>
          <p:cNvPr id="9236" name="Text Box 22"/>
          <p:cNvSpPr txBox="1">
            <a:spLocks noChangeArrowheads="1"/>
          </p:cNvSpPr>
          <p:nvPr/>
        </p:nvSpPr>
        <p:spPr bwMode="auto">
          <a:xfrm>
            <a:off x="1763713" y="5915025"/>
            <a:ext cx="280828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Медаль «20 лет Победы  в Великой Отечественной войне 1941 – 1945 гг.»</a:t>
            </a:r>
          </a:p>
        </p:txBody>
      </p:sp>
      <p:sp>
        <p:nvSpPr>
          <p:cNvPr id="9237" name="Text Box 24"/>
          <p:cNvSpPr txBox="1">
            <a:spLocks noChangeArrowheads="1"/>
          </p:cNvSpPr>
          <p:nvPr/>
        </p:nvSpPr>
        <p:spPr bwMode="auto">
          <a:xfrm>
            <a:off x="1763713" y="404813"/>
            <a:ext cx="28082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Орден «Отечественной войны </a:t>
            </a: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I</a:t>
            </a: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 степени»</a:t>
            </a:r>
          </a:p>
        </p:txBody>
      </p:sp>
      <p:sp>
        <p:nvSpPr>
          <p:cNvPr id="9238" name="Text Box 25"/>
          <p:cNvSpPr txBox="1">
            <a:spLocks noChangeArrowheads="1"/>
          </p:cNvSpPr>
          <p:nvPr/>
        </p:nvSpPr>
        <p:spPr bwMode="auto">
          <a:xfrm>
            <a:off x="1835150" y="1125538"/>
            <a:ext cx="2808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Орден «Отечественной войны </a:t>
            </a: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II</a:t>
            </a:r>
            <a:r>
              <a:rPr lang="ru-RU"/>
              <a:t> </a:t>
            </a: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степени»</a:t>
            </a:r>
          </a:p>
        </p:txBody>
      </p:sp>
      <p:sp>
        <p:nvSpPr>
          <p:cNvPr id="9239" name="Text Box 26"/>
          <p:cNvSpPr txBox="1">
            <a:spLocks noChangeArrowheads="1"/>
          </p:cNvSpPr>
          <p:nvPr/>
        </p:nvSpPr>
        <p:spPr bwMode="auto">
          <a:xfrm>
            <a:off x="1835150" y="2205038"/>
            <a:ext cx="280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Орден «Красной звезды»</a:t>
            </a:r>
          </a:p>
        </p:txBody>
      </p:sp>
      <p:sp>
        <p:nvSpPr>
          <p:cNvPr id="9240" name="Text Box 27"/>
          <p:cNvSpPr txBox="1">
            <a:spLocks noChangeArrowheads="1"/>
          </p:cNvSpPr>
          <p:nvPr/>
        </p:nvSpPr>
        <p:spPr bwMode="auto">
          <a:xfrm>
            <a:off x="1835150" y="3141663"/>
            <a:ext cx="280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Медаль «За боевые заслуги»</a:t>
            </a:r>
          </a:p>
        </p:txBody>
      </p:sp>
      <p:sp>
        <p:nvSpPr>
          <p:cNvPr id="9241" name="Text Box 28"/>
          <p:cNvSpPr txBox="1">
            <a:spLocks noChangeArrowheads="1"/>
          </p:cNvSpPr>
          <p:nvPr/>
        </p:nvSpPr>
        <p:spPr bwMode="auto">
          <a:xfrm>
            <a:off x="6084888" y="1989138"/>
            <a:ext cx="3059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Медаль «30 лет Советской Армии и Флота»</a:t>
            </a:r>
          </a:p>
        </p:txBody>
      </p:sp>
      <p:sp>
        <p:nvSpPr>
          <p:cNvPr id="9242" name="Text Box 29"/>
          <p:cNvSpPr txBox="1">
            <a:spLocks noChangeArrowheads="1"/>
          </p:cNvSpPr>
          <p:nvPr/>
        </p:nvSpPr>
        <p:spPr bwMode="auto">
          <a:xfrm>
            <a:off x="6084888" y="2997200"/>
            <a:ext cx="3059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Юбилейная медаль «50 лет Вооружённых сил СССР»</a:t>
            </a:r>
          </a:p>
        </p:txBody>
      </p:sp>
      <p:sp>
        <p:nvSpPr>
          <p:cNvPr id="9243" name="Text Box 30"/>
          <p:cNvSpPr txBox="1">
            <a:spLocks noChangeArrowheads="1"/>
          </p:cNvSpPr>
          <p:nvPr/>
        </p:nvSpPr>
        <p:spPr bwMode="auto">
          <a:xfrm>
            <a:off x="6084888" y="4005263"/>
            <a:ext cx="3059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Юбилейная медаль «60 лет Вооружённых сил СССР»</a:t>
            </a:r>
          </a:p>
        </p:txBody>
      </p:sp>
      <p:sp>
        <p:nvSpPr>
          <p:cNvPr id="9244" name="Text Box 32"/>
          <p:cNvSpPr txBox="1">
            <a:spLocks noChangeArrowheads="1"/>
          </p:cNvSpPr>
          <p:nvPr/>
        </p:nvSpPr>
        <p:spPr bwMode="auto">
          <a:xfrm>
            <a:off x="6084888" y="5949950"/>
            <a:ext cx="3059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Медаль «За безупречную службу </a:t>
            </a: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I </a:t>
            </a: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степени»</a:t>
            </a:r>
          </a:p>
        </p:txBody>
      </p:sp>
      <p:sp>
        <p:nvSpPr>
          <p:cNvPr id="9245" name="Text Box 33"/>
          <p:cNvSpPr txBox="1">
            <a:spLocks noChangeArrowheads="1"/>
          </p:cNvSpPr>
          <p:nvPr/>
        </p:nvSpPr>
        <p:spPr bwMode="auto">
          <a:xfrm>
            <a:off x="6084888" y="4868863"/>
            <a:ext cx="3059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Юбилейная медаль «70 лет Вооружённых сил СССР»</a:t>
            </a:r>
          </a:p>
        </p:txBody>
      </p:sp>
    </p:spTree>
    <p:extLst>
      <p:ext uri="{BB962C8B-B14F-4D97-AF65-F5344CB8AC3E}">
        <p14:creationId xmlns:p14="http://schemas.microsoft.com/office/powerpoint/2010/main" val="2827401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орденская книжка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2700338" y="3330575"/>
            <a:ext cx="254476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6" descr="орденская книжка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0" y="3330575"/>
            <a:ext cx="254476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орденская книжка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7" t="2907" b="5016"/>
          <a:stretch>
            <a:fillRect/>
          </a:stretch>
        </p:blipFill>
        <p:spPr bwMode="auto">
          <a:xfrm>
            <a:off x="2411413" y="188913"/>
            <a:ext cx="2262187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орденская книж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"/>
          <a:stretch>
            <a:fillRect/>
          </a:stretch>
        </p:blipFill>
        <p:spPr bwMode="auto">
          <a:xfrm>
            <a:off x="0" y="0"/>
            <a:ext cx="21209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8" descr="C:\Users\User\Documents\Мухин А.Н\100_14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3" r="17966"/>
          <a:stretch>
            <a:fillRect/>
          </a:stretch>
        </p:blipFill>
        <p:spPr bwMode="auto">
          <a:xfrm>
            <a:off x="5899150" y="84138"/>
            <a:ext cx="29654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9" descr="C:\Users\User\Documents\Мухин А.Н\100_14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3" t="5087" r="17467" b="9789"/>
          <a:stretch>
            <a:fillRect/>
          </a:stretch>
        </p:blipFill>
        <p:spPr bwMode="auto">
          <a:xfrm>
            <a:off x="5899150" y="3573463"/>
            <a:ext cx="30162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27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406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Моя семейная реликвия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2019-02-24T13:08:37Z</dcterms:created>
  <dcterms:modified xsi:type="dcterms:W3CDTF">2019-02-24T13:59:45Z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1191297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